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8" r:id="rId5"/>
    <p:sldId id="260" r:id="rId6"/>
    <p:sldId id="261" r:id="rId7"/>
    <p:sldId id="263" r:id="rId8"/>
    <p:sldId id="266" r:id="rId9"/>
    <p:sldId id="262" r:id="rId10"/>
    <p:sldId id="265" r:id="rId11"/>
    <p:sldId id="275" r:id="rId12"/>
    <p:sldId id="281" r:id="rId13"/>
    <p:sldId id="280" r:id="rId14"/>
    <p:sldId id="279" r:id="rId15"/>
    <p:sldId id="278" r:id="rId16"/>
    <p:sldId id="277" r:id="rId17"/>
    <p:sldId id="276" r:id="rId18"/>
    <p:sldId id="274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B272E-25BF-4F21-97DD-390B8A55F0A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F3593-4FF1-4C07-BD1F-359FC7056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7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eZ8Lry4z_E" TargetMode="External"/><Relationship Id="rId2" Type="http://schemas.openxmlformats.org/officeDocument/2006/relationships/hyperlink" Target="https://www.youtube.com/watch?v=yJyxfYIbV4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-6p9vz1S6Rc" TargetMode="External"/><Relationship Id="rId5" Type="http://schemas.openxmlformats.org/officeDocument/2006/relationships/hyperlink" Target="https://www.youtube.com/watch?v=MnKMDCVv7ho" TargetMode="External"/><Relationship Id="rId4" Type="http://schemas.openxmlformats.org/officeDocument/2006/relationships/hyperlink" Target="https://www.youtube.com/watch?v=2aVu9hdZYOc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24" y="476104"/>
            <a:ext cx="9742450" cy="255818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4800" b="1" spc="-3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SUNSHINE LAW </a:t>
            </a:r>
            <a:br>
              <a:rPr lang="en-US" sz="4800" b="1" spc="-3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4800" b="1" spc="-3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&amp;</a:t>
            </a:r>
            <a:br>
              <a:rPr lang="en-US" sz="4800" b="1" spc="-3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4800" b="1" spc="-3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PUBLIC RECORDS </a:t>
            </a:r>
            <a:br>
              <a:rPr lang="en-US" sz="4800" b="1" spc="-3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4800" b="1" spc="-3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REQUESTS</a:t>
            </a:r>
            <a:endParaRPr lang="en-US" sz="4800" spc="-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3804" y="5190504"/>
            <a:ext cx="499203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NICOLE FERRIS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3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Palm Beach County </a:t>
            </a:r>
            <a:r>
              <a:rPr lang="en-US" sz="2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Public Affairs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3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Media &amp; Public Information </a:t>
            </a:r>
            <a:endParaRPr lang="en-US" sz="23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63" y="3741453"/>
            <a:ext cx="2744387" cy="201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3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7326" y="1476375"/>
            <a:ext cx="897367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WIVB NEWS </a:t>
            </a:r>
            <a:r>
              <a:rPr lang="en-US" dirty="0" smtClean="0">
                <a:hlinkClick r:id="rId2"/>
              </a:rPr>
              <a:t>How </a:t>
            </a:r>
            <a:r>
              <a:rPr lang="en-US" dirty="0">
                <a:hlinkClick r:id="rId2"/>
              </a:rPr>
              <a:t>First Amendment 'auditors' target public servants for viral videos </a:t>
            </a:r>
            <a:r>
              <a:rPr lang="en-US" dirty="0" smtClean="0">
                <a:hlinkClick r:id="rId2"/>
              </a:rPr>
              <a:t>– YouTube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Acura Amanda: WPB Police </a:t>
            </a:r>
            <a:r>
              <a:rPr lang="en-US" dirty="0">
                <a:hlinkClick r:id="rId3"/>
              </a:rPr>
              <a:t>Why Are They Hiding These Records From The Public? - YouTube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TALLAHASSEE POST OFFICE</a:t>
            </a:r>
            <a:br>
              <a:rPr lang="en-US" dirty="0" smtClean="0"/>
            </a:br>
            <a:r>
              <a:rPr lang="en-US" dirty="0">
                <a:hlinkClick r:id="rId4"/>
              </a:rPr>
              <a:t>(CRAZY)"DELETE YOUR VIDEO NOW!!! First Amendment Audit (EPIC FAIL) - YouTube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POLK COUNTY TAX COLLECTOR </a:t>
            </a:r>
            <a:br>
              <a:rPr lang="en-US" dirty="0" smtClean="0"/>
            </a:br>
            <a:r>
              <a:rPr lang="en-US" dirty="0">
                <a:hlinkClick r:id="rId5"/>
              </a:rPr>
              <a:t>Crazy: "YOURE GOING TO JAIL!!! "DELETE YOUR VIDEO NOW!!! Polk County Florida </a:t>
            </a:r>
            <a:r>
              <a:rPr lang="en-US" dirty="0" smtClean="0">
                <a:hlinkClick r:id="rId5"/>
              </a:rPr>
              <a:t>– YouTube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TEASDALE, STATE OFFICE BLDG: </a:t>
            </a:r>
            <a:r>
              <a:rPr lang="en-US" dirty="0">
                <a:hlinkClick r:id="rId6"/>
              </a:rPr>
              <a:t>(Must See) I ESCAPED from this OFFICER!!! "YOURE DETAINED" First Amendment Audit FAIL - YouTube</a:t>
            </a:r>
            <a:endParaRPr lang="en-US" dirty="0" smtClean="0"/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/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05001" y="328554"/>
            <a:ext cx="7961970" cy="541241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latin typeface="Century Gothic" panose="020B0502020202020204" pitchFamily="34" charset="0"/>
              </a:rPr>
              <a:t>First Amendment Auditors 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2461" y="1471910"/>
            <a:ext cx="30943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76774" y="354491"/>
            <a:ext cx="2425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POP QUIZ!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0430" y="1340105"/>
            <a:ext cx="1040483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 smtClean="0">
                <a:latin typeface="Corbel" panose="020B0503020204020204" pitchFamily="34" charset="0"/>
              </a:rPr>
              <a:t>A </a:t>
            </a:r>
            <a:r>
              <a:rPr lang="en-US" sz="2700" dirty="0">
                <a:latin typeface="Corbel" panose="020B0503020204020204" pitchFamily="34" charset="0"/>
              </a:rPr>
              <a:t>requestor must identify themselves to submit a </a:t>
            </a:r>
            <a:r>
              <a:rPr lang="en-US" sz="2700" dirty="0" smtClean="0">
                <a:latin typeface="Corbel" panose="020B0503020204020204" pitchFamily="34" charset="0"/>
              </a:rPr>
              <a:t>request</a:t>
            </a:r>
          </a:p>
          <a:p>
            <a:pPr algn="ctr"/>
            <a:r>
              <a:rPr lang="en-US" sz="2700" dirty="0" smtClean="0">
                <a:latin typeface="Corbel" panose="020B0503020204020204" pitchFamily="34" charset="0"/>
              </a:rPr>
              <a:t/>
            </a:r>
            <a:br>
              <a:rPr lang="en-US" sz="2700" dirty="0" smtClean="0">
                <a:latin typeface="Corbel" panose="020B0503020204020204" pitchFamily="34" charset="0"/>
              </a:rPr>
            </a:br>
            <a:r>
              <a:rPr lang="en-US" sz="2700" b="1" dirty="0" smtClean="0">
                <a:latin typeface="Corbel" panose="020B0503020204020204" pitchFamily="34" charset="0"/>
              </a:rPr>
              <a:t/>
            </a:r>
            <a:br>
              <a:rPr lang="en-US" sz="2700" b="1" dirty="0" smtClean="0">
                <a:latin typeface="Corbel" panose="020B0503020204020204" pitchFamily="34" charset="0"/>
              </a:rPr>
            </a:br>
            <a:endParaRPr lang="en-US" sz="2700" b="1" dirty="0">
              <a:latin typeface="Corbel" panose="020B0503020204020204" pitchFamily="34" charset="0"/>
            </a:endParaRPr>
          </a:p>
          <a:p>
            <a:pPr algn="ctr"/>
            <a:endParaRPr lang="en-US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2461" y="1471910"/>
            <a:ext cx="30943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76774" y="354491"/>
            <a:ext cx="2425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POP QUIZ!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0430" y="1340105"/>
            <a:ext cx="10404838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 smtClean="0">
                <a:latin typeface="Corbel" panose="020B0503020204020204" pitchFamily="34" charset="0"/>
              </a:rPr>
              <a:t>A </a:t>
            </a:r>
            <a:r>
              <a:rPr lang="en-US" sz="2700" dirty="0">
                <a:latin typeface="Corbel" panose="020B0503020204020204" pitchFamily="34" charset="0"/>
              </a:rPr>
              <a:t>requestor must identify themselves to submit a </a:t>
            </a:r>
            <a:r>
              <a:rPr lang="en-US" sz="2700" dirty="0" smtClean="0">
                <a:latin typeface="Corbel" panose="020B0503020204020204" pitchFamily="34" charset="0"/>
              </a:rPr>
              <a:t>request</a:t>
            </a:r>
          </a:p>
          <a:p>
            <a:pPr algn="ctr"/>
            <a:r>
              <a:rPr lang="en-US" sz="2700" b="1" dirty="0" smtClean="0">
                <a:latin typeface="Corbel" panose="020B0503020204020204" pitchFamily="34" charset="0"/>
              </a:rPr>
              <a:t>FALSE</a:t>
            </a:r>
          </a:p>
          <a:p>
            <a:pPr algn="ctr"/>
            <a:r>
              <a:rPr lang="en-US" sz="2700" dirty="0" smtClean="0">
                <a:latin typeface="Corbel" panose="020B0503020204020204" pitchFamily="34" charset="0"/>
              </a:rPr>
              <a:t/>
            </a:r>
            <a:br>
              <a:rPr lang="en-US" sz="2700" dirty="0" smtClean="0">
                <a:latin typeface="Corbel" panose="020B0503020204020204" pitchFamily="34" charset="0"/>
              </a:rPr>
            </a:br>
            <a:r>
              <a:rPr lang="en-US" sz="2700" b="1" dirty="0" smtClean="0">
                <a:latin typeface="Corbel" panose="020B0503020204020204" pitchFamily="34" charset="0"/>
              </a:rPr>
              <a:t/>
            </a:r>
            <a:br>
              <a:rPr lang="en-US" sz="2700" b="1" dirty="0" smtClean="0">
                <a:latin typeface="Corbel" panose="020B0503020204020204" pitchFamily="34" charset="0"/>
              </a:rPr>
            </a:br>
            <a:endParaRPr lang="en-US" sz="2700" b="1" dirty="0">
              <a:latin typeface="Corbel" panose="020B0503020204020204" pitchFamily="34" charset="0"/>
            </a:endParaRPr>
          </a:p>
          <a:p>
            <a:pPr algn="ctr"/>
            <a:endParaRPr lang="en-US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2461" y="1471910"/>
            <a:ext cx="30943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76774" y="354491"/>
            <a:ext cx="2425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POP QUIZ!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0430" y="1340105"/>
            <a:ext cx="1040483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 smtClean="0">
                <a:latin typeface="Corbel" panose="020B0503020204020204" pitchFamily="34" charset="0"/>
              </a:rPr>
              <a:t>A </a:t>
            </a:r>
            <a:r>
              <a:rPr lang="en-US" sz="2700" dirty="0">
                <a:latin typeface="Corbel" panose="020B0503020204020204" pitchFamily="34" charset="0"/>
              </a:rPr>
              <a:t>requestor must identify themselves to submit a </a:t>
            </a:r>
            <a:r>
              <a:rPr lang="en-US" sz="2700" dirty="0" smtClean="0">
                <a:latin typeface="Corbel" panose="020B0503020204020204" pitchFamily="34" charset="0"/>
              </a:rPr>
              <a:t>request</a:t>
            </a:r>
          </a:p>
          <a:p>
            <a:pPr algn="ctr"/>
            <a:r>
              <a:rPr lang="en-US" sz="2700" b="1" dirty="0" smtClean="0">
                <a:latin typeface="Corbel" panose="020B0503020204020204" pitchFamily="34" charset="0"/>
              </a:rPr>
              <a:t>FALSE</a:t>
            </a:r>
          </a:p>
          <a:p>
            <a:pPr algn="ctr"/>
            <a:endParaRPr lang="en-US" sz="2700" b="1" dirty="0">
              <a:latin typeface="Corbel" panose="020B0503020204020204" pitchFamily="34" charset="0"/>
            </a:endParaRPr>
          </a:p>
          <a:p>
            <a:pPr algn="ctr"/>
            <a:r>
              <a:rPr lang="en-US" sz="2700" dirty="0" smtClean="0">
                <a:latin typeface="Corbel" panose="020B0503020204020204" pitchFamily="34" charset="0"/>
              </a:rPr>
              <a:t>The request must be made in writing </a:t>
            </a:r>
            <a:br>
              <a:rPr lang="en-US" sz="2700" dirty="0" smtClean="0">
                <a:latin typeface="Corbel" panose="020B0503020204020204" pitchFamily="34" charset="0"/>
              </a:rPr>
            </a:br>
            <a:r>
              <a:rPr lang="en-US" sz="2700" b="1" dirty="0" smtClean="0">
                <a:latin typeface="Corbel" panose="020B0503020204020204" pitchFamily="34" charset="0"/>
              </a:rPr>
              <a:t/>
            </a:r>
            <a:br>
              <a:rPr lang="en-US" sz="2700" b="1" dirty="0" smtClean="0">
                <a:latin typeface="Corbel" panose="020B0503020204020204" pitchFamily="34" charset="0"/>
              </a:rPr>
            </a:br>
            <a:endParaRPr lang="en-US" sz="2700" b="1" dirty="0">
              <a:latin typeface="Corbel" panose="020B0503020204020204" pitchFamily="34" charset="0"/>
            </a:endParaRPr>
          </a:p>
          <a:p>
            <a:pPr algn="ctr"/>
            <a:endParaRPr lang="en-US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2461" y="1471910"/>
            <a:ext cx="30943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76774" y="354491"/>
            <a:ext cx="2425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POP QUIZ!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0430" y="1340105"/>
            <a:ext cx="1040483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 smtClean="0">
                <a:latin typeface="Corbel" panose="020B0503020204020204" pitchFamily="34" charset="0"/>
              </a:rPr>
              <a:t>A </a:t>
            </a:r>
            <a:r>
              <a:rPr lang="en-US" sz="2700" dirty="0">
                <a:latin typeface="Corbel" panose="020B0503020204020204" pitchFamily="34" charset="0"/>
              </a:rPr>
              <a:t>requestor must identify themselves to submit a </a:t>
            </a:r>
            <a:r>
              <a:rPr lang="en-US" sz="2700" dirty="0" smtClean="0">
                <a:latin typeface="Corbel" panose="020B0503020204020204" pitchFamily="34" charset="0"/>
              </a:rPr>
              <a:t>request</a:t>
            </a:r>
          </a:p>
          <a:p>
            <a:pPr algn="ctr"/>
            <a:r>
              <a:rPr lang="en-US" sz="2700" b="1" dirty="0" smtClean="0">
                <a:latin typeface="Corbel" panose="020B0503020204020204" pitchFamily="34" charset="0"/>
              </a:rPr>
              <a:t>FALSE</a:t>
            </a:r>
          </a:p>
          <a:p>
            <a:pPr algn="ctr"/>
            <a:endParaRPr lang="en-US" sz="2700" b="1" dirty="0">
              <a:latin typeface="Corbel" panose="020B0503020204020204" pitchFamily="34" charset="0"/>
            </a:endParaRPr>
          </a:p>
          <a:p>
            <a:pPr algn="ctr"/>
            <a:r>
              <a:rPr lang="en-US" sz="2700" dirty="0">
                <a:latin typeface="Corbel" panose="020B0503020204020204" pitchFamily="34" charset="0"/>
              </a:rPr>
              <a:t>The request must be made in writing</a:t>
            </a:r>
            <a:r>
              <a:rPr lang="en-US" sz="2700" dirty="0" smtClean="0">
                <a:latin typeface="Corbel" panose="020B0503020204020204" pitchFamily="34" charset="0"/>
              </a:rPr>
              <a:t/>
            </a:r>
            <a:br>
              <a:rPr lang="en-US" sz="2700" dirty="0" smtClean="0">
                <a:latin typeface="Corbel" panose="020B0503020204020204" pitchFamily="34" charset="0"/>
              </a:rPr>
            </a:br>
            <a:r>
              <a:rPr lang="en-US" sz="2700" b="1" dirty="0" smtClean="0">
                <a:latin typeface="Corbel" panose="020B0503020204020204" pitchFamily="34" charset="0"/>
              </a:rPr>
              <a:t>FALSE</a:t>
            </a:r>
            <a:br>
              <a:rPr lang="en-US" sz="2700" b="1" dirty="0" smtClean="0">
                <a:latin typeface="Corbel" panose="020B0503020204020204" pitchFamily="34" charset="0"/>
              </a:rPr>
            </a:br>
            <a:endParaRPr lang="en-US" sz="2700" b="1" dirty="0">
              <a:latin typeface="Corbel" panose="020B0503020204020204" pitchFamily="34" charset="0"/>
            </a:endParaRPr>
          </a:p>
          <a:p>
            <a:pPr algn="ctr"/>
            <a:endParaRPr lang="en-US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2461" y="1471910"/>
            <a:ext cx="30943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76774" y="354491"/>
            <a:ext cx="2425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POP QUIZ!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0430" y="1340105"/>
            <a:ext cx="10404838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 smtClean="0">
                <a:latin typeface="Corbel" panose="020B0503020204020204" pitchFamily="34" charset="0"/>
              </a:rPr>
              <a:t>A </a:t>
            </a:r>
            <a:r>
              <a:rPr lang="en-US" sz="2700" dirty="0">
                <a:latin typeface="Corbel" panose="020B0503020204020204" pitchFamily="34" charset="0"/>
              </a:rPr>
              <a:t>requestor must identify themselves to submit a </a:t>
            </a:r>
            <a:r>
              <a:rPr lang="en-US" sz="2700" dirty="0" smtClean="0">
                <a:latin typeface="Corbel" panose="020B0503020204020204" pitchFamily="34" charset="0"/>
              </a:rPr>
              <a:t>request</a:t>
            </a:r>
          </a:p>
          <a:p>
            <a:pPr algn="ctr"/>
            <a:r>
              <a:rPr lang="en-US" sz="2700" b="1" dirty="0" smtClean="0">
                <a:latin typeface="Corbel" panose="020B0503020204020204" pitchFamily="34" charset="0"/>
              </a:rPr>
              <a:t>FALSE</a:t>
            </a:r>
          </a:p>
          <a:p>
            <a:pPr algn="ctr"/>
            <a:endParaRPr lang="en-US" sz="2700" b="1" dirty="0">
              <a:latin typeface="Corbel" panose="020B0503020204020204" pitchFamily="34" charset="0"/>
            </a:endParaRPr>
          </a:p>
          <a:p>
            <a:pPr algn="ctr"/>
            <a:r>
              <a:rPr lang="en-US" sz="2700" dirty="0">
                <a:latin typeface="Corbel" panose="020B0503020204020204" pitchFamily="34" charset="0"/>
              </a:rPr>
              <a:t>The request must be made in writing</a:t>
            </a:r>
            <a:r>
              <a:rPr lang="en-US" sz="2700" dirty="0" smtClean="0">
                <a:latin typeface="Corbel" panose="020B0503020204020204" pitchFamily="34" charset="0"/>
              </a:rPr>
              <a:t/>
            </a:r>
            <a:br>
              <a:rPr lang="en-US" sz="2700" dirty="0" smtClean="0">
                <a:latin typeface="Corbel" panose="020B0503020204020204" pitchFamily="34" charset="0"/>
              </a:rPr>
            </a:br>
            <a:r>
              <a:rPr lang="en-US" sz="2700" b="1" dirty="0" smtClean="0">
                <a:latin typeface="Corbel" panose="020B0503020204020204" pitchFamily="34" charset="0"/>
              </a:rPr>
              <a:t>FALSE</a:t>
            </a:r>
            <a:br>
              <a:rPr lang="en-US" sz="2700" b="1" dirty="0" smtClean="0">
                <a:latin typeface="Corbel" panose="020B0503020204020204" pitchFamily="34" charset="0"/>
              </a:rPr>
            </a:br>
            <a:endParaRPr lang="en-US" sz="2700" b="1" dirty="0">
              <a:latin typeface="Corbel" panose="020B0503020204020204" pitchFamily="34" charset="0"/>
            </a:endParaRPr>
          </a:p>
          <a:p>
            <a:pPr algn="ctr"/>
            <a:r>
              <a:rPr lang="en-US" sz="2700" dirty="0">
                <a:latin typeface="Corbel" panose="020B0503020204020204" pitchFamily="34" charset="0"/>
              </a:rPr>
              <a:t>Business records on a personal computer or phone aren’t public </a:t>
            </a:r>
            <a:r>
              <a:rPr lang="en-US" sz="2700" dirty="0" smtClean="0">
                <a:latin typeface="Corbel" panose="020B0503020204020204" pitchFamily="34" charset="0"/>
              </a:rPr>
              <a:t>records</a:t>
            </a:r>
            <a:r>
              <a:rPr lang="en-US" sz="2700" dirty="0">
                <a:latin typeface="Corbel" panose="020B0503020204020204" pitchFamily="34" charset="0"/>
              </a:rPr>
              <a:t/>
            </a:r>
            <a:br>
              <a:rPr lang="en-US" sz="2700" dirty="0">
                <a:latin typeface="Corbel" panose="020B0503020204020204" pitchFamily="34" charset="0"/>
              </a:rPr>
            </a:br>
            <a:r>
              <a:rPr lang="en-US" sz="2700" b="1" dirty="0" smtClean="0">
                <a:latin typeface="Corbel" panose="020B0503020204020204" pitchFamily="34" charset="0"/>
              </a:rPr>
              <a:t/>
            </a:r>
            <a:br>
              <a:rPr lang="en-US" sz="2700" b="1" dirty="0" smtClean="0">
                <a:latin typeface="Corbel" panose="020B0503020204020204" pitchFamily="34" charset="0"/>
              </a:rPr>
            </a:br>
            <a:endParaRPr lang="en-US" sz="2700" dirty="0" smtClean="0">
              <a:latin typeface="Corbel" panose="020B0503020204020204" pitchFamily="34" charset="0"/>
            </a:endParaRPr>
          </a:p>
          <a:p>
            <a:pPr algn="ctr"/>
            <a:endParaRPr lang="en-US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2461" y="1471910"/>
            <a:ext cx="30943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76774" y="354491"/>
            <a:ext cx="2425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POP QUIZ!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0430" y="1340105"/>
            <a:ext cx="10404838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 smtClean="0">
                <a:latin typeface="Corbel" panose="020B0503020204020204" pitchFamily="34" charset="0"/>
              </a:rPr>
              <a:t>A </a:t>
            </a:r>
            <a:r>
              <a:rPr lang="en-US" sz="2700" dirty="0">
                <a:latin typeface="Corbel" panose="020B0503020204020204" pitchFamily="34" charset="0"/>
              </a:rPr>
              <a:t>requestor must identify themselves to submit a </a:t>
            </a:r>
            <a:r>
              <a:rPr lang="en-US" sz="2700" dirty="0" smtClean="0">
                <a:latin typeface="Corbel" panose="020B0503020204020204" pitchFamily="34" charset="0"/>
              </a:rPr>
              <a:t>request</a:t>
            </a:r>
          </a:p>
          <a:p>
            <a:pPr algn="ctr"/>
            <a:r>
              <a:rPr lang="en-US" sz="2700" b="1" dirty="0" smtClean="0">
                <a:latin typeface="Corbel" panose="020B0503020204020204" pitchFamily="34" charset="0"/>
              </a:rPr>
              <a:t>FALSE</a:t>
            </a:r>
          </a:p>
          <a:p>
            <a:pPr algn="ctr"/>
            <a:endParaRPr lang="en-US" sz="2700" b="1" dirty="0">
              <a:latin typeface="Corbel" panose="020B0503020204020204" pitchFamily="34" charset="0"/>
            </a:endParaRPr>
          </a:p>
          <a:p>
            <a:pPr algn="ctr"/>
            <a:r>
              <a:rPr lang="en-US" sz="2700" dirty="0">
                <a:latin typeface="Corbel" panose="020B0503020204020204" pitchFamily="34" charset="0"/>
              </a:rPr>
              <a:t>The request must be made in writing</a:t>
            </a:r>
            <a:r>
              <a:rPr lang="en-US" sz="2700" dirty="0" smtClean="0">
                <a:latin typeface="Corbel" panose="020B0503020204020204" pitchFamily="34" charset="0"/>
              </a:rPr>
              <a:t/>
            </a:r>
            <a:br>
              <a:rPr lang="en-US" sz="2700" dirty="0" smtClean="0">
                <a:latin typeface="Corbel" panose="020B0503020204020204" pitchFamily="34" charset="0"/>
              </a:rPr>
            </a:br>
            <a:r>
              <a:rPr lang="en-US" sz="2700" b="1" dirty="0" smtClean="0">
                <a:latin typeface="Corbel" panose="020B0503020204020204" pitchFamily="34" charset="0"/>
              </a:rPr>
              <a:t>FALSE</a:t>
            </a:r>
            <a:br>
              <a:rPr lang="en-US" sz="2700" b="1" dirty="0" smtClean="0">
                <a:latin typeface="Corbel" panose="020B0503020204020204" pitchFamily="34" charset="0"/>
              </a:rPr>
            </a:br>
            <a:endParaRPr lang="en-US" sz="2700" b="1" dirty="0">
              <a:latin typeface="Corbel" panose="020B0503020204020204" pitchFamily="34" charset="0"/>
            </a:endParaRPr>
          </a:p>
          <a:p>
            <a:pPr algn="ctr"/>
            <a:r>
              <a:rPr lang="en-US" sz="2700" dirty="0">
                <a:latin typeface="Corbel" panose="020B0503020204020204" pitchFamily="34" charset="0"/>
              </a:rPr>
              <a:t>Business records on a personal computer or phone aren’t public </a:t>
            </a:r>
            <a:r>
              <a:rPr lang="en-US" sz="2700" dirty="0" smtClean="0">
                <a:latin typeface="Corbel" panose="020B0503020204020204" pitchFamily="34" charset="0"/>
              </a:rPr>
              <a:t>records</a:t>
            </a:r>
            <a:r>
              <a:rPr lang="en-US" sz="2700" dirty="0">
                <a:latin typeface="Corbel" panose="020B0503020204020204" pitchFamily="34" charset="0"/>
              </a:rPr>
              <a:t/>
            </a:r>
            <a:br>
              <a:rPr lang="en-US" sz="2700" dirty="0">
                <a:latin typeface="Corbel" panose="020B0503020204020204" pitchFamily="34" charset="0"/>
              </a:rPr>
            </a:br>
            <a:r>
              <a:rPr lang="en-US" sz="2700" b="1" dirty="0" smtClean="0">
                <a:latin typeface="Corbel" panose="020B0503020204020204" pitchFamily="34" charset="0"/>
              </a:rPr>
              <a:t>FALSE</a:t>
            </a:r>
            <a:br>
              <a:rPr lang="en-US" sz="2700" b="1" dirty="0" smtClean="0">
                <a:latin typeface="Corbel" panose="020B0503020204020204" pitchFamily="34" charset="0"/>
              </a:rPr>
            </a:br>
            <a:endParaRPr lang="en-US" sz="2700" dirty="0" smtClean="0">
              <a:latin typeface="Corbel" panose="020B0503020204020204" pitchFamily="34" charset="0"/>
            </a:endParaRPr>
          </a:p>
          <a:p>
            <a:pPr algn="ctr"/>
            <a:endParaRPr lang="en-US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2461" y="1471910"/>
            <a:ext cx="30943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76774" y="354491"/>
            <a:ext cx="2425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POP QUIZ!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0430" y="1340105"/>
            <a:ext cx="1040483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 smtClean="0">
                <a:latin typeface="Corbel" panose="020B0503020204020204" pitchFamily="34" charset="0"/>
              </a:rPr>
              <a:t>A </a:t>
            </a:r>
            <a:r>
              <a:rPr lang="en-US" sz="2700" dirty="0">
                <a:latin typeface="Corbel" panose="020B0503020204020204" pitchFamily="34" charset="0"/>
              </a:rPr>
              <a:t>requestor must identify themselves to submit a </a:t>
            </a:r>
            <a:r>
              <a:rPr lang="en-US" sz="2700" dirty="0" smtClean="0">
                <a:latin typeface="Corbel" panose="020B0503020204020204" pitchFamily="34" charset="0"/>
              </a:rPr>
              <a:t>request</a:t>
            </a:r>
          </a:p>
          <a:p>
            <a:pPr algn="ctr"/>
            <a:r>
              <a:rPr lang="en-US" sz="2700" b="1" dirty="0" smtClean="0">
                <a:latin typeface="Corbel" panose="020B0503020204020204" pitchFamily="34" charset="0"/>
              </a:rPr>
              <a:t>FALSE</a:t>
            </a:r>
          </a:p>
          <a:p>
            <a:pPr algn="ctr"/>
            <a:endParaRPr lang="en-US" sz="2700" b="1" dirty="0">
              <a:latin typeface="Corbel" panose="020B0503020204020204" pitchFamily="34" charset="0"/>
            </a:endParaRPr>
          </a:p>
          <a:p>
            <a:pPr algn="ctr"/>
            <a:r>
              <a:rPr lang="en-US" sz="2700" dirty="0">
                <a:latin typeface="Corbel" panose="020B0503020204020204" pitchFamily="34" charset="0"/>
              </a:rPr>
              <a:t>The request must be made in writing</a:t>
            </a:r>
            <a:r>
              <a:rPr lang="en-US" sz="2700" dirty="0" smtClean="0">
                <a:latin typeface="Corbel" panose="020B0503020204020204" pitchFamily="34" charset="0"/>
              </a:rPr>
              <a:t/>
            </a:r>
            <a:br>
              <a:rPr lang="en-US" sz="2700" dirty="0" smtClean="0">
                <a:latin typeface="Corbel" panose="020B0503020204020204" pitchFamily="34" charset="0"/>
              </a:rPr>
            </a:br>
            <a:r>
              <a:rPr lang="en-US" sz="2700" b="1" dirty="0" smtClean="0">
                <a:latin typeface="Corbel" panose="020B0503020204020204" pitchFamily="34" charset="0"/>
              </a:rPr>
              <a:t>FALSE</a:t>
            </a:r>
            <a:br>
              <a:rPr lang="en-US" sz="2700" b="1" dirty="0" smtClean="0">
                <a:latin typeface="Corbel" panose="020B0503020204020204" pitchFamily="34" charset="0"/>
              </a:rPr>
            </a:br>
            <a:endParaRPr lang="en-US" sz="2700" b="1" dirty="0">
              <a:latin typeface="Corbel" panose="020B0503020204020204" pitchFamily="34" charset="0"/>
            </a:endParaRPr>
          </a:p>
          <a:p>
            <a:pPr algn="ctr"/>
            <a:r>
              <a:rPr lang="en-US" sz="2700" dirty="0">
                <a:latin typeface="Corbel" panose="020B0503020204020204" pitchFamily="34" charset="0"/>
              </a:rPr>
              <a:t>Business records on a personal computer or phone aren’t public </a:t>
            </a:r>
            <a:r>
              <a:rPr lang="en-US" sz="2700" dirty="0" smtClean="0">
                <a:latin typeface="Corbel" panose="020B0503020204020204" pitchFamily="34" charset="0"/>
              </a:rPr>
              <a:t>records</a:t>
            </a:r>
            <a:r>
              <a:rPr lang="en-US" sz="2700" dirty="0">
                <a:latin typeface="Corbel" panose="020B0503020204020204" pitchFamily="34" charset="0"/>
              </a:rPr>
              <a:t/>
            </a:r>
            <a:br>
              <a:rPr lang="en-US" sz="2700" dirty="0">
                <a:latin typeface="Corbel" panose="020B0503020204020204" pitchFamily="34" charset="0"/>
              </a:rPr>
            </a:br>
            <a:r>
              <a:rPr lang="en-US" sz="2700" b="1" dirty="0" smtClean="0">
                <a:latin typeface="Corbel" panose="020B0503020204020204" pitchFamily="34" charset="0"/>
              </a:rPr>
              <a:t>FALSE</a:t>
            </a:r>
            <a:br>
              <a:rPr lang="en-US" sz="2700" b="1" dirty="0" smtClean="0">
                <a:latin typeface="Corbel" panose="020B0503020204020204" pitchFamily="34" charset="0"/>
              </a:rPr>
            </a:br>
            <a:endParaRPr lang="en-US" sz="2700" dirty="0" smtClean="0">
              <a:latin typeface="Corbel" panose="020B0503020204020204" pitchFamily="34" charset="0"/>
            </a:endParaRPr>
          </a:p>
          <a:p>
            <a:pPr algn="ctr"/>
            <a:r>
              <a:rPr lang="en-US" sz="2700" dirty="0">
                <a:latin typeface="Corbel" panose="020B0503020204020204" pitchFamily="34" charset="0"/>
              </a:rPr>
              <a:t>Requests must be completed in 30 days</a:t>
            </a:r>
          </a:p>
          <a:p>
            <a:pPr algn="ctr"/>
            <a:endParaRPr lang="en-US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2461" y="1471910"/>
            <a:ext cx="30943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76774" y="354491"/>
            <a:ext cx="2425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POP QUIZ!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0430" y="1340105"/>
            <a:ext cx="1040483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 smtClean="0">
                <a:latin typeface="Corbel" panose="020B0503020204020204" pitchFamily="34" charset="0"/>
              </a:rPr>
              <a:t>A </a:t>
            </a:r>
            <a:r>
              <a:rPr lang="en-US" sz="2700" dirty="0">
                <a:latin typeface="Corbel" panose="020B0503020204020204" pitchFamily="34" charset="0"/>
              </a:rPr>
              <a:t>requestor must identify themselves to submit a </a:t>
            </a:r>
            <a:r>
              <a:rPr lang="en-US" sz="2700" dirty="0" smtClean="0">
                <a:latin typeface="Corbel" panose="020B0503020204020204" pitchFamily="34" charset="0"/>
              </a:rPr>
              <a:t>request</a:t>
            </a:r>
          </a:p>
          <a:p>
            <a:pPr algn="ctr"/>
            <a:r>
              <a:rPr lang="en-US" sz="2700" b="1" dirty="0" smtClean="0">
                <a:latin typeface="Corbel" panose="020B0503020204020204" pitchFamily="34" charset="0"/>
              </a:rPr>
              <a:t>FALSE</a:t>
            </a:r>
          </a:p>
          <a:p>
            <a:pPr algn="ctr"/>
            <a:endParaRPr lang="en-US" sz="2700" b="1" dirty="0">
              <a:latin typeface="Corbel" panose="020B0503020204020204" pitchFamily="34" charset="0"/>
            </a:endParaRPr>
          </a:p>
          <a:p>
            <a:pPr algn="ctr"/>
            <a:r>
              <a:rPr lang="en-US" sz="2700" dirty="0">
                <a:latin typeface="Corbel" panose="020B0503020204020204" pitchFamily="34" charset="0"/>
              </a:rPr>
              <a:t>The request must be made in writing</a:t>
            </a:r>
            <a:r>
              <a:rPr lang="en-US" sz="2700" dirty="0" smtClean="0">
                <a:latin typeface="Corbel" panose="020B0503020204020204" pitchFamily="34" charset="0"/>
              </a:rPr>
              <a:t/>
            </a:r>
            <a:br>
              <a:rPr lang="en-US" sz="2700" dirty="0" smtClean="0">
                <a:latin typeface="Corbel" panose="020B0503020204020204" pitchFamily="34" charset="0"/>
              </a:rPr>
            </a:br>
            <a:r>
              <a:rPr lang="en-US" sz="2700" b="1" dirty="0" smtClean="0">
                <a:latin typeface="Corbel" panose="020B0503020204020204" pitchFamily="34" charset="0"/>
              </a:rPr>
              <a:t>FALSE</a:t>
            </a:r>
            <a:br>
              <a:rPr lang="en-US" sz="2700" b="1" dirty="0" smtClean="0">
                <a:latin typeface="Corbel" panose="020B0503020204020204" pitchFamily="34" charset="0"/>
              </a:rPr>
            </a:br>
            <a:endParaRPr lang="en-US" sz="2700" b="1" dirty="0">
              <a:latin typeface="Corbel" panose="020B0503020204020204" pitchFamily="34" charset="0"/>
            </a:endParaRPr>
          </a:p>
          <a:p>
            <a:pPr algn="ctr"/>
            <a:r>
              <a:rPr lang="en-US" sz="2700" dirty="0">
                <a:latin typeface="Corbel" panose="020B0503020204020204" pitchFamily="34" charset="0"/>
              </a:rPr>
              <a:t>Business records on a personal computer or phone aren’t public </a:t>
            </a:r>
            <a:r>
              <a:rPr lang="en-US" sz="2700" dirty="0" smtClean="0">
                <a:latin typeface="Corbel" panose="020B0503020204020204" pitchFamily="34" charset="0"/>
              </a:rPr>
              <a:t>records</a:t>
            </a:r>
            <a:r>
              <a:rPr lang="en-US" sz="2700" dirty="0">
                <a:latin typeface="Corbel" panose="020B0503020204020204" pitchFamily="34" charset="0"/>
              </a:rPr>
              <a:t/>
            </a:r>
            <a:br>
              <a:rPr lang="en-US" sz="2700" dirty="0">
                <a:latin typeface="Corbel" panose="020B0503020204020204" pitchFamily="34" charset="0"/>
              </a:rPr>
            </a:br>
            <a:r>
              <a:rPr lang="en-US" sz="2700" b="1" dirty="0" smtClean="0">
                <a:latin typeface="Corbel" panose="020B0503020204020204" pitchFamily="34" charset="0"/>
              </a:rPr>
              <a:t>FALSE</a:t>
            </a:r>
            <a:br>
              <a:rPr lang="en-US" sz="2700" b="1" dirty="0" smtClean="0">
                <a:latin typeface="Corbel" panose="020B0503020204020204" pitchFamily="34" charset="0"/>
              </a:rPr>
            </a:br>
            <a:endParaRPr lang="en-US" sz="2700" dirty="0" smtClean="0">
              <a:latin typeface="Corbel" panose="020B0503020204020204" pitchFamily="34" charset="0"/>
            </a:endParaRPr>
          </a:p>
          <a:p>
            <a:pPr algn="ctr"/>
            <a:r>
              <a:rPr lang="en-US" sz="2700" dirty="0">
                <a:latin typeface="Corbel" panose="020B0503020204020204" pitchFamily="34" charset="0"/>
              </a:rPr>
              <a:t>Requests must be completed in 30 days</a:t>
            </a:r>
          </a:p>
          <a:p>
            <a:pPr algn="ctr"/>
            <a:r>
              <a:rPr lang="en-US" sz="2700" b="1" dirty="0">
                <a:latin typeface="Corbel" panose="020B0503020204020204" pitchFamily="34" charset="0"/>
              </a:rPr>
              <a:t>FALSE</a:t>
            </a:r>
            <a:endParaRPr lang="en-US" sz="2700" b="1" dirty="0" smtClean="0">
              <a:latin typeface="Corbel" panose="020B0503020204020204" pitchFamily="34" charset="0"/>
            </a:endParaRPr>
          </a:p>
          <a:p>
            <a:pPr algn="ctr"/>
            <a:endParaRPr lang="en-US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4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141" y="1771293"/>
            <a:ext cx="2300946" cy="220573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86242" y="1025817"/>
            <a:ext cx="3396528" cy="184834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 smtClean="0">
                <a:latin typeface="Century Gothic" panose="020B0502020202020204" pitchFamily="34" charset="0"/>
              </a:rPr>
              <a:t>THANK YOU!</a:t>
            </a:r>
            <a:br>
              <a:rPr lang="en-US" sz="4100" dirty="0" smtClean="0">
                <a:latin typeface="Century Gothic" panose="020B0502020202020204" pitchFamily="34" charset="0"/>
              </a:rPr>
            </a:b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8641" y="4183789"/>
            <a:ext cx="32159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679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0509" y="66787"/>
            <a:ext cx="625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 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LORIDA?!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016" y="892524"/>
            <a:ext cx="1107040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tx2"/>
                </a:solidFill>
                <a:latin typeface="+mj-lt"/>
              </a:rPr>
              <a:t>MOST EXPANSIVE OPEN GOVERNMENT LAWS IN THE COUNTRY</a:t>
            </a: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77" y="1805731"/>
            <a:ext cx="4992663" cy="3794423"/>
          </a:xfrm>
          <a:prstGeom prst="rect">
            <a:avLst/>
          </a:prstGeom>
          <a:ln w="9525">
            <a:solidFill>
              <a:schemeClr val="accent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100" y="4237432"/>
            <a:ext cx="2314575" cy="847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525" y="5893594"/>
            <a:ext cx="6655289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526" y="5085157"/>
            <a:ext cx="6655289" cy="788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1884" y="1769785"/>
            <a:ext cx="2101009" cy="1616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162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760" y="711922"/>
            <a:ext cx="9623504" cy="510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Public Records Law / </a:t>
            </a:r>
            <a:r>
              <a:rPr lang="en-US" sz="39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Chapter </a:t>
            </a:r>
            <a:r>
              <a:rPr lang="en-US" sz="39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119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Passed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in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1909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Any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records made or received by any public agency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in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the course of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official business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are public, unless specifically exempted</a:t>
            </a:r>
            <a: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2399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799" b="1" dirty="0">
                <a:solidFill>
                  <a:schemeClr val="accent1"/>
                </a:solidFill>
              </a:rPr>
              <a:t> </a:t>
            </a:r>
            <a:r>
              <a:rPr lang="en-US" sz="39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Sunshine Law  </a:t>
            </a:r>
            <a:endParaRPr lang="en-US" sz="39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Enacted in 1967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Requires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all meetings of any state, county, municipal board </a:t>
            </a:r>
            <a:b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</a:b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or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commission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be open to the 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public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Reasonable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notice of meetings must be given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1" y="2615443"/>
            <a:ext cx="1775571" cy="159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588981"/>
            <a:ext cx="7958331" cy="10772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PUBLIC RECORDS REQUESTS</a:t>
            </a:r>
            <a:endParaRPr lang="en-US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9865" y="1928515"/>
            <a:ext cx="9500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rbel" panose="020B0503020204020204" pitchFamily="34" charset="0"/>
              </a:rPr>
              <a:t>Anyone </a:t>
            </a:r>
            <a:r>
              <a:rPr lang="en-US" sz="2800" dirty="0">
                <a:latin typeface="Corbel" panose="020B0503020204020204" pitchFamily="34" charset="0"/>
              </a:rPr>
              <a:t>can request public records for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any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reason</a:t>
            </a:r>
            <a:r>
              <a:rPr lang="en-US" sz="2800" dirty="0" smtClean="0">
                <a:latin typeface="Corbel" panose="020B0503020204020204" pitchFamily="34" charset="0"/>
              </a:rPr>
              <a:t>                                       </a:t>
            </a:r>
            <a:endParaRPr lang="en-US" sz="2800" dirty="0">
              <a:latin typeface="Corbel" panose="020B0503020204020204" pitchFamily="34" charset="0"/>
            </a:endParaRPr>
          </a:p>
          <a:p>
            <a:pPr lvl="1"/>
            <a:r>
              <a:rPr lang="en-US" sz="2800" dirty="0" smtClean="0">
                <a:latin typeface="Corbel" panose="020B0503020204020204" pitchFamily="34" charset="0"/>
              </a:rPr>
              <a:t>	Can </a:t>
            </a:r>
            <a:r>
              <a:rPr lang="en-US" sz="2800" dirty="0">
                <a:latin typeface="Corbel" panose="020B0503020204020204" pitchFamily="34" charset="0"/>
              </a:rPr>
              <a:t>remain </a:t>
            </a:r>
            <a:r>
              <a:rPr lang="en-US" sz="2800" dirty="0" smtClean="0">
                <a:latin typeface="Corbel" panose="020B0503020204020204" pitchFamily="34" charset="0"/>
              </a:rPr>
              <a:t>anonymous</a:t>
            </a:r>
            <a:endParaRPr lang="en-US" sz="2800" dirty="0">
              <a:latin typeface="Corbel" panose="020B0503020204020204" pitchFamily="34" charset="0"/>
            </a:endParaRPr>
          </a:p>
          <a:p>
            <a:pPr lvl="1"/>
            <a:r>
              <a:rPr lang="en-US" sz="2800" dirty="0" smtClean="0">
                <a:latin typeface="Corbel" panose="020B0503020204020204" pitchFamily="34" charset="0"/>
              </a:rPr>
              <a:t>	Does </a:t>
            </a:r>
            <a:r>
              <a:rPr lang="en-US" sz="2800" dirty="0">
                <a:latin typeface="Corbel" panose="020B0503020204020204" pitchFamily="34" charset="0"/>
              </a:rPr>
              <a:t>not have to be made in </a:t>
            </a:r>
            <a:r>
              <a:rPr lang="en-US" sz="2800" dirty="0" smtClean="0">
                <a:latin typeface="Corbel" panose="020B0503020204020204" pitchFamily="34" charset="0"/>
              </a:rPr>
              <a:t>writing</a:t>
            </a:r>
            <a:endParaRPr lang="en-US" sz="2800" dirty="0">
              <a:latin typeface="Corbel" panose="020B0503020204020204" pitchFamily="34" charset="0"/>
            </a:endParaRPr>
          </a:p>
          <a:p>
            <a:pPr lvl="1"/>
            <a:r>
              <a:rPr lang="en-US" sz="2800" dirty="0" smtClean="0">
                <a:latin typeface="Corbel" panose="020B0503020204020204" pitchFamily="34" charset="0"/>
              </a:rPr>
              <a:t>	</a:t>
            </a:r>
            <a:r>
              <a:rPr lang="en-US" sz="2800" dirty="0">
                <a:latin typeface="Corbel" panose="020B0503020204020204" pitchFamily="34" charset="0"/>
              </a:rPr>
              <a:t/>
            </a:r>
            <a:br>
              <a:rPr lang="en-US" sz="2800" dirty="0">
                <a:latin typeface="Corbel" panose="020B0503020204020204" pitchFamily="34" charset="0"/>
              </a:rPr>
            </a:br>
            <a:r>
              <a:rPr lang="en-US" sz="2800" dirty="0">
                <a:latin typeface="Corbel" panose="020B0503020204020204" pitchFamily="34" charset="0"/>
              </a:rPr>
              <a:t>	</a:t>
            </a:r>
          </a:p>
          <a:p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Acknowledge requests promptly, </a:t>
            </a:r>
            <a:r>
              <a:rPr lang="en-US" sz="2800" dirty="0">
                <a:latin typeface="Corbel" panose="020B0503020204020204" pitchFamily="34" charset="0"/>
              </a:rPr>
              <a:t>produce records in </a:t>
            </a:r>
            <a:br>
              <a:rPr lang="en-US" sz="2800" dirty="0">
                <a:latin typeface="Corbel" panose="020B0503020204020204" pitchFamily="34" charset="0"/>
              </a:rPr>
            </a:br>
            <a:r>
              <a:rPr lang="en-US" sz="2800" dirty="0">
                <a:latin typeface="Corbel" panose="020B0503020204020204" pitchFamily="34" charset="0"/>
              </a:rPr>
              <a:t>  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a reasonable amount of time,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  </a:t>
            </a:r>
            <a:r>
              <a:rPr lang="en-US" sz="2800" dirty="0">
                <a:latin typeface="Corbel" panose="020B0503020204020204" pitchFamily="34" charset="0"/>
              </a:rPr>
              <a:t>No set </a:t>
            </a:r>
            <a:r>
              <a:rPr lang="en-US" sz="2800" dirty="0" smtClean="0">
                <a:latin typeface="Corbel" panose="020B0503020204020204" pitchFamily="34" charset="0"/>
              </a:rPr>
              <a:t>“deadline”</a:t>
            </a:r>
            <a:r>
              <a:rPr lang="en-US" sz="2800" b="1" dirty="0">
                <a:latin typeface="Corbel" panose="020B0503020204020204" pitchFamily="34" charset="0"/>
              </a:rPr>
              <a:t/>
            </a:r>
            <a:br>
              <a:rPr lang="en-US" sz="2800" b="1" dirty="0">
                <a:latin typeface="Corbel" panose="020B0503020204020204" pitchFamily="34" charset="0"/>
              </a:rPr>
            </a:br>
            <a:endParaRPr lang="en-US" sz="2800" b="1" dirty="0">
              <a:latin typeface="Corbel" panose="020B0503020204020204" pitchFamily="34" charset="0"/>
            </a:endParaRPr>
          </a:p>
          <a:p>
            <a:r>
              <a:rPr lang="en-US" sz="2800" dirty="0" smtClean="0">
                <a:latin typeface="Corbel" panose="020B0503020204020204" pitchFamily="34" charset="0"/>
              </a:rPr>
              <a:t> </a:t>
            </a:r>
            <a:r>
              <a:rPr lang="en-US" sz="2800" dirty="0">
                <a:latin typeface="Corbel" panose="020B0503020204020204" pitchFamily="34" charset="0"/>
              </a:rPr>
              <a:t>Agency not required to create </a:t>
            </a:r>
            <a:r>
              <a:rPr lang="en-US" sz="2800" dirty="0" smtClean="0">
                <a:latin typeface="Corbel" panose="020B0503020204020204" pitchFamily="34" charset="0"/>
              </a:rPr>
              <a:t>documents</a:t>
            </a:r>
            <a:r>
              <a:rPr lang="en-US" sz="2600" b="1" dirty="0">
                <a:solidFill>
                  <a:schemeClr val="tx2"/>
                </a:solidFill>
              </a:rPr>
              <a:t/>
            </a:r>
            <a:br>
              <a:rPr lang="en-US" sz="2600" b="1" dirty="0">
                <a:solidFill>
                  <a:schemeClr val="tx2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2733" y="2022993"/>
            <a:ext cx="950083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rbel" panose="020B0503020204020204" pitchFamily="34" charset="0"/>
              </a:rPr>
              <a:t>Based on the amount of staff time to retrieve and/or review records	</a:t>
            </a:r>
          </a:p>
          <a:p>
            <a:endParaRPr lang="en-US" sz="2800" dirty="0">
              <a:latin typeface="Corbel" panose="020B0503020204020204" pitchFamily="34" charset="0"/>
            </a:endParaRPr>
          </a:p>
          <a:p>
            <a:r>
              <a:rPr lang="en-US" sz="2800" dirty="0" smtClean="0">
                <a:latin typeface="Corbel" panose="020B0503020204020204" pitchFamily="34" charset="0"/>
              </a:rPr>
              <a:t>First 30 minutes of each task no charge </a:t>
            </a:r>
          </a:p>
          <a:p>
            <a:endParaRPr lang="en-US" sz="2800" dirty="0">
              <a:latin typeface="Corbel" panose="020B0503020204020204" pitchFamily="34" charset="0"/>
            </a:endParaRPr>
          </a:p>
          <a:p>
            <a:r>
              <a:rPr lang="en-US" sz="2800" dirty="0" smtClean="0">
                <a:latin typeface="Corbel" panose="020B0503020204020204" pitchFamily="34" charset="0"/>
              </a:rPr>
              <a:t>Approval before work is done </a:t>
            </a:r>
          </a:p>
          <a:p>
            <a:endParaRPr lang="en-US" sz="2800" dirty="0">
              <a:latin typeface="Corbel" panose="020B0503020204020204" pitchFamily="34" charset="0"/>
            </a:endParaRPr>
          </a:p>
          <a:p>
            <a:r>
              <a:rPr lang="en-US" sz="2800" dirty="0" smtClean="0">
                <a:latin typeface="Corbel" panose="020B0503020204020204" pitchFamily="34" charset="0"/>
              </a:rPr>
              <a:t>Records provided once payment received </a:t>
            </a:r>
            <a:br>
              <a:rPr lang="en-US" sz="2800" dirty="0" smtClean="0">
                <a:latin typeface="Corbel" panose="020B0503020204020204" pitchFamily="34" charset="0"/>
              </a:rPr>
            </a:br>
            <a:r>
              <a:rPr lang="en-US" sz="2800" dirty="0" smtClean="0">
                <a:latin typeface="Corbel" panose="020B0503020204020204" pitchFamily="34" charset="0"/>
              </a:rPr>
              <a:t>	</a:t>
            </a:r>
          </a:p>
          <a:p>
            <a:r>
              <a:rPr lang="en-US" sz="2800" b="1" dirty="0" smtClean="0">
                <a:latin typeface="Corbel" panose="020B0503020204020204" pitchFamily="34" charset="0"/>
              </a:rPr>
              <a:t/>
            </a:r>
            <a:br>
              <a:rPr lang="en-US" sz="2800" b="1" dirty="0" smtClean="0">
                <a:latin typeface="Corbel" panose="020B0503020204020204" pitchFamily="34" charset="0"/>
              </a:rPr>
            </a:br>
            <a:endParaRPr lang="en-US" sz="2800" b="1" dirty="0" smtClean="0">
              <a:latin typeface="Corbel" panose="020B0503020204020204" pitchFamily="34" charset="0"/>
            </a:endParaRPr>
          </a:p>
          <a:p>
            <a:r>
              <a:rPr lang="en-US" sz="2800" dirty="0" smtClean="0">
                <a:latin typeface="Corbel" panose="020B0503020204020204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</a:rPr>
              <a:t/>
            </a:r>
            <a:br>
              <a:rPr lang="en-US" sz="2600" b="1" dirty="0" smtClean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42690" y="341827"/>
            <a:ext cx="7958331" cy="107722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COSTS</a:t>
            </a:r>
            <a:b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PALM BEACH COUNTY POLICY  </a:t>
            </a:r>
            <a:endParaRPr lang="en-US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3112" y="1271238"/>
            <a:ext cx="10608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</a:br>
            <a:endParaRPr lang="en-US" sz="2400" dirty="0">
              <a:latin typeface="Corbel" panose="020B0503020204020204" pitchFamily="34" charset="0"/>
            </a:endParaRPr>
          </a:p>
        </p:txBody>
      </p:sp>
      <p:pic>
        <p:nvPicPr>
          <p:cNvPr id="3" name="Picture 2" descr="https://c4.legalinsurrection.com/wp-content/uploads/2017/09/Disturbing-trend-local-governments-engage-in-lawfare-suing-public-records-requesters-620x4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908">
            <a:off x="193524" y="4366637"/>
            <a:ext cx="2693279" cy="1893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4780" y="4623706"/>
            <a:ext cx="82068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Redact</a:t>
            </a:r>
            <a:r>
              <a:rPr lang="en-US" sz="2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exempt information </a:t>
            </a:r>
            <a:endParaRPr lang="en-US" sz="2500" dirty="0">
              <a:solidFill>
                <a:schemeClr val="accent3">
                  <a:lumMod val="20000"/>
                  <a:lumOff val="80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sz="2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C</a:t>
            </a:r>
            <a:r>
              <a:rPr lang="en-US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ite the </a:t>
            </a:r>
            <a:r>
              <a:rPr lang="en-US" sz="2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s</a:t>
            </a:r>
            <a:r>
              <a:rPr lang="en-US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tatute </a:t>
            </a:r>
            <a:br>
              <a:rPr lang="en-US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</a:br>
            <a:r>
              <a:rPr lang="en-US" sz="2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D</a:t>
            </a:r>
            <a:r>
              <a:rPr lang="en-US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isclose </a:t>
            </a:r>
            <a:r>
              <a:rPr lang="en-US" sz="2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the remainder of the public </a:t>
            </a:r>
            <a:r>
              <a:rPr lang="en-US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record</a:t>
            </a:r>
            <a:endParaRPr lang="en-US" sz="2500" dirty="0">
              <a:solidFill>
                <a:schemeClr val="accent3">
                  <a:lumMod val="20000"/>
                  <a:lumOff val="8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0163" y="1994513"/>
            <a:ext cx="9032487" cy="1938992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Corbel" panose="020B0503020204020204" pitchFamily="34" charset="0"/>
              </a:rPr>
              <a:t>COMMON EXEMPTIONS: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Active Investigation,  Litigation, Open Claims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Records Involving Public Security, Infrastructure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Addresses and Phone Numbers for Firefighters, Law Enforcement, Judges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Social Security Numbers, Driver License Numbers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Medical Information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3495" y="301106"/>
            <a:ext cx="1127388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AC1E6"/>
                </a:solidFill>
                <a:latin typeface="Century Gothic" panose="020B0502020202020204" pitchFamily="34" charset="0"/>
              </a:rPr>
              <a:t/>
            </a:r>
            <a:br>
              <a:rPr lang="en-US" sz="2800" b="1" dirty="0" smtClean="0">
                <a:solidFill>
                  <a:srgbClr val="3AC1E6"/>
                </a:solidFill>
                <a:latin typeface="Century Gothic" panose="020B0502020202020204" pitchFamily="34" charset="0"/>
              </a:rPr>
            </a:br>
            <a:r>
              <a:rPr lang="en-US" sz="2400" dirty="0">
                <a:solidFill>
                  <a:schemeClr val="tx2"/>
                </a:solidFill>
                <a:latin typeface="Corbel" panose="020B0503020204020204" pitchFamily="34" charset="0"/>
              </a:rPr>
              <a:t>ALL PUBLIC RECORDS ARE SUBJECT TO </a:t>
            </a:r>
            <a:r>
              <a:rPr lang="en-US" sz="2400" dirty="0" smtClean="0">
                <a:solidFill>
                  <a:schemeClr val="tx2"/>
                </a:solidFill>
                <a:latin typeface="Corbel" panose="020B0503020204020204" pitchFamily="34" charset="0"/>
              </a:rPr>
              <a:t>DISCLOSURE </a:t>
            </a:r>
            <a:br>
              <a:rPr lang="en-US" sz="2400" dirty="0" smtClean="0">
                <a:solidFill>
                  <a:schemeClr val="tx2"/>
                </a:solidFill>
                <a:latin typeface="Corbel" panose="020B0503020204020204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orbel" panose="020B0503020204020204" pitchFamily="34" charset="0"/>
              </a:rPr>
              <a:t>UNLESS </a:t>
            </a:r>
            <a:r>
              <a:rPr lang="en-US" sz="2400" dirty="0">
                <a:solidFill>
                  <a:schemeClr val="tx2"/>
                </a:solidFill>
                <a:latin typeface="Corbel" panose="020B0503020204020204" pitchFamily="34" charset="0"/>
              </a:rPr>
              <a:t>PUBLICLY EXEMPT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237116" y="388"/>
            <a:ext cx="2946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entury Gothic" panose="020B0502020202020204" pitchFamily="34" charset="0"/>
              </a:rPr>
              <a:t>EXEMPTIONS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4619" y="1220075"/>
            <a:ext cx="84123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rbel" panose="020B0503020204020204" pitchFamily="34" charset="0"/>
              </a:rPr>
              <a:t>                      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SUGGESTED POLICIES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orbel" panose="020B0503020204020204" pitchFamily="34" charset="0"/>
              </a:rPr>
              <a:t>Discouraging use of private accounts to send </a:t>
            </a:r>
            <a:br>
              <a:rPr lang="en-US" sz="2800" dirty="0" smtClean="0">
                <a:latin typeface="Corbel" panose="020B0503020204020204" pitchFamily="34" charset="0"/>
              </a:rPr>
            </a:br>
            <a:r>
              <a:rPr lang="en-US" sz="2800" dirty="0" smtClean="0">
                <a:latin typeface="Corbel" panose="020B0503020204020204" pitchFamily="34" charset="0"/>
              </a:rPr>
              <a:t>or receive public records </a:t>
            </a:r>
            <a:br>
              <a:rPr lang="en-US" sz="2800" dirty="0" smtClean="0">
                <a:latin typeface="Corbel" panose="020B0503020204020204" pitchFamily="34" charset="0"/>
              </a:rPr>
            </a:br>
            <a:endParaRPr lang="en-US" sz="2800" dirty="0" smtClean="0">
              <a:latin typeface="Corbel" panose="020B05030202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orbel" panose="020B0503020204020204" pitchFamily="34" charset="0"/>
              </a:rPr>
              <a:t>Transmit public records sent or received on private accounts to government accounts.</a:t>
            </a:r>
            <a:endParaRPr lang="en-US" sz="2800" dirty="0">
              <a:latin typeface="Corbel" panose="020B05030202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9892" y="146389"/>
            <a:ext cx="4174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PHONE RECORDS 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525" y="755109"/>
            <a:ext cx="1504425" cy="15694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4618" y="4371253"/>
            <a:ext cx="87590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PENALTIES FOR NONCOMPLIANCE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orbel" panose="020B0503020204020204" pitchFamily="34" charset="0"/>
              </a:rPr>
              <a:t>Criminal </a:t>
            </a:r>
            <a:r>
              <a:rPr lang="en-US" sz="2800" dirty="0">
                <a:latin typeface="Corbel" panose="020B0503020204020204" pitchFamily="34" charset="0"/>
              </a:rPr>
              <a:t>penalties 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orbel" panose="020B0503020204020204" pitchFamily="34" charset="0"/>
              </a:rPr>
              <a:t>Civil </a:t>
            </a:r>
            <a:r>
              <a:rPr lang="en-US" sz="2800" dirty="0">
                <a:latin typeface="Corbel" panose="020B0503020204020204" pitchFamily="34" charset="0"/>
              </a:rPr>
              <a:t>action </a:t>
            </a:r>
            <a:endParaRPr lang="en-US" sz="2800" dirty="0" smtClean="0">
              <a:latin typeface="Corbel" panose="020B0503020204020204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orbel" panose="020B0503020204020204" pitchFamily="34" charset="0"/>
              </a:rPr>
              <a:t>Attorney’s fees</a:t>
            </a:r>
            <a:endParaRPr lang="en-US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0163" y="266939"/>
            <a:ext cx="4825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RECORDS RETENTION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1037" y="1590500"/>
            <a:ext cx="8795421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orbel" panose="020B0503020204020204" pitchFamily="34" charset="0"/>
              </a:rPr>
              <a:t>Most records have a retention period of 10 years or less.</a:t>
            </a:r>
            <a:br>
              <a:rPr lang="en-US" sz="2800" dirty="0" smtClean="0">
                <a:latin typeface="Corbel" panose="020B0503020204020204" pitchFamily="34" charset="0"/>
              </a:rPr>
            </a:br>
            <a:r>
              <a:rPr lang="en-US" sz="2800" dirty="0" smtClean="0">
                <a:latin typeface="Corbel" panose="020B0503020204020204" pitchFamily="34" charset="0"/>
              </a:rPr>
              <a:t> </a:t>
            </a:r>
          </a:p>
          <a:p>
            <a:r>
              <a:rPr lang="en-US" sz="2800" dirty="0" smtClean="0">
                <a:latin typeface="Corbel" panose="020B0503020204020204" pitchFamily="34" charset="0"/>
              </a:rPr>
              <a:t>Retention of records is based on the </a:t>
            </a:r>
            <a:r>
              <a:rPr lang="en-US" sz="2800" i="1" dirty="0" smtClean="0">
                <a:latin typeface="Corbel" panose="020B0503020204020204" pitchFamily="34" charset="0"/>
              </a:rPr>
              <a:t>content</a:t>
            </a:r>
            <a:r>
              <a:rPr lang="en-US" sz="2800" dirty="0" smtClean="0">
                <a:latin typeface="Corbel" panose="020B0503020204020204" pitchFamily="34" charset="0"/>
              </a:rPr>
              <a:t> of the record. </a:t>
            </a:r>
            <a:endParaRPr lang="en-US" sz="2800" dirty="0">
              <a:latin typeface="Corbel" panose="020B0503020204020204" pitchFamily="34" charset="0"/>
            </a:endParaRPr>
          </a:p>
          <a:p>
            <a:r>
              <a:rPr lang="en-US" sz="2800" dirty="0" smtClean="0">
                <a:latin typeface="Corbel" panose="020B0503020204020204" pitchFamily="34" charset="0"/>
              </a:rPr>
              <a:t/>
            </a:r>
            <a:br>
              <a:rPr lang="en-US" sz="2800" dirty="0" smtClean="0">
                <a:latin typeface="Corbel" panose="020B0503020204020204" pitchFamily="34" charset="0"/>
              </a:rPr>
            </a:br>
            <a:r>
              <a:rPr lang="en-US" sz="2800" dirty="0" smtClean="0">
                <a:latin typeface="Corbel" panose="020B0503020204020204" pitchFamily="34" charset="0"/>
              </a:rPr>
              <a:t>Certain records must be maintained permanently:</a:t>
            </a:r>
          </a:p>
          <a:p>
            <a:r>
              <a:rPr lang="en-US" sz="2400" dirty="0" smtClean="0">
                <a:latin typeface="Corbel" panose="020B0503020204020204" pitchFamily="34" charset="0"/>
              </a:rPr>
              <a:t>Master plans, Bond </a:t>
            </a:r>
            <a:r>
              <a:rPr lang="en-US" sz="2400" dirty="0">
                <a:latin typeface="Corbel" panose="020B0503020204020204" pitchFamily="34" charset="0"/>
              </a:rPr>
              <a:t>resolutions, </a:t>
            </a:r>
            <a:r>
              <a:rPr lang="en-US" sz="2400" dirty="0">
                <a:latin typeface="Corbel" panose="020B0503020204020204" pitchFamily="34" charset="0"/>
              </a:rPr>
              <a:t>O</a:t>
            </a:r>
            <a:r>
              <a:rPr lang="en-US" sz="2400" dirty="0" smtClean="0">
                <a:latin typeface="Corbel" panose="020B0503020204020204" pitchFamily="34" charset="0"/>
              </a:rPr>
              <a:t>rdinances</a:t>
            </a:r>
            <a:r>
              <a:rPr lang="en-US" sz="2400" dirty="0" smtClean="0">
                <a:latin typeface="Corbel" panose="020B0503020204020204" pitchFamily="34" charset="0"/>
              </a:rPr>
              <a:t>, Charters, </a:t>
            </a:r>
            <a:br>
              <a:rPr lang="en-US" sz="2400" dirty="0" smtClean="0">
                <a:latin typeface="Corbel" panose="020B0503020204020204" pitchFamily="34" charset="0"/>
              </a:rPr>
            </a:br>
            <a:r>
              <a:rPr lang="en-US" sz="2400" dirty="0" smtClean="0">
                <a:latin typeface="Corbel" panose="020B0503020204020204" pitchFamily="34" charset="0"/>
              </a:rPr>
              <a:t>Amendments, Bylaws, Constitutions, Annual reports, </a:t>
            </a:r>
            <a:br>
              <a:rPr lang="en-US" sz="2400" dirty="0" smtClean="0">
                <a:latin typeface="Corbel" panose="020B0503020204020204" pitchFamily="34" charset="0"/>
              </a:rPr>
            </a:br>
            <a:r>
              <a:rPr lang="en-US" sz="2400" dirty="0" smtClean="0">
                <a:latin typeface="Corbel" panose="020B0503020204020204" pitchFamily="34" charset="0"/>
              </a:rPr>
              <a:t>Annexation records  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endParaRPr lang="en-US" sz="2400" dirty="0">
              <a:latin typeface="Century Gothic" panose="020B0502020202020204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0" y="357129"/>
            <a:ext cx="7324724" cy="541241"/>
          </a:xfrm>
          <a:solidFill>
            <a:schemeClr val="tx2">
              <a:lumMod val="25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 First Amendment Auditors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210" y="1400174"/>
            <a:ext cx="3578352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281" y="1562887"/>
            <a:ext cx="3646401" cy="18090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281" y="4155713"/>
            <a:ext cx="3739978" cy="162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13647</TotalTime>
  <Words>733</Words>
  <Application>Microsoft Office PowerPoint</Application>
  <PresentationFormat>Widescreen</PresentationFormat>
  <Paragraphs>167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Corbel</vt:lpstr>
      <vt:lpstr>MS Shell Dlg 2</vt:lpstr>
      <vt:lpstr>Wingdings</vt:lpstr>
      <vt:lpstr>Wingdings 3</vt:lpstr>
      <vt:lpstr>Madison</vt:lpstr>
      <vt:lpstr>SUNSHINE LAW  &amp; PUBLIC RECORDS  REQUESTS</vt:lpstr>
      <vt:lpstr>PowerPoint Presentation</vt:lpstr>
      <vt:lpstr>PowerPoint Presentation</vt:lpstr>
      <vt:lpstr>PUBLIC RECORDS REQUESTS</vt:lpstr>
      <vt:lpstr>PowerPoint Presentation</vt:lpstr>
      <vt:lpstr>PowerPoint Presentation</vt:lpstr>
      <vt:lpstr>PowerPoint Presentation</vt:lpstr>
      <vt:lpstr>PowerPoint Presentation</vt:lpstr>
      <vt:lpstr> First Amendment Auditors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RECORDS  REQUESTS</dc:title>
  <dc:creator>Nicole Ferris</dc:creator>
  <cp:lastModifiedBy>Nicole Ferris</cp:lastModifiedBy>
  <cp:revision>48</cp:revision>
  <dcterms:created xsi:type="dcterms:W3CDTF">2023-04-07T14:32:34Z</dcterms:created>
  <dcterms:modified xsi:type="dcterms:W3CDTF">2023-04-25T20:12:05Z</dcterms:modified>
</cp:coreProperties>
</file>